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11" r:id="rId2"/>
  </p:sldMasterIdLst>
  <p:sldIdLst>
    <p:sldId id="292" r:id="rId3"/>
    <p:sldId id="268" r:id="rId4"/>
    <p:sldId id="257" r:id="rId5"/>
    <p:sldId id="260" r:id="rId6"/>
    <p:sldId id="301" r:id="rId7"/>
    <p:sldId id="284" r:id="rId8"/>
    <p:sldId id="267" r:id="rId9"/>
    <p:sldId id="274" r:id="rId10"/>
    <p:sldId id="291" r:id="rId11"/>
    <p:sldId id="303" r:id="rId12"/>
    <p:sldId id="287" r:id="rId13"/>
    <p:sldId id="288" r:id="rId14"/>
    <p:sldId id="285" r:id="rId15"/>
    <p:sldId id="286" r:id="rId16"/>
    <p:sldId id="281" r:id="rId17"/>
    <p:sldId id="290" r:id="rId18"/>
    <p:sldId id="289" r:id="rId19"/>
    <p:sldId id="295" r:id="rId20"/>
    <p:sldId id="296" r:id="rId21"/>
    <p:sldId id="299" r:id="rId22"/>
    <p:sldId id="300" r:id="rId23"/>
    <p:sldId id="294" r:id="rId24"/>
    <p:sldId id="302" r:id="rId25"/>
    <p:sldId id="304" r:id="rId26"/>
  </p:sldIdLst>
  <p:sldSz cx="9144000" cy="6099175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F85"/>
    <a:srgbClr val="119093"/>
    <a:srgbClr val="0E797C"/>
    <a:srgbClr val="DCA10E"/>
    <a:srgbClr val="E79B03"/>
    <a:srgbClr val="FF99FF"/>
    <a:srgbClr val="12979A"/>
    <a:srgbClr val="D09E00"/>
    <a:srgbClr val="00668A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38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1 Cost: $2,000,000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D4-4726-A62B-447248042F1F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D4-4726-A62B-447248042F1F}"/>
              </c:ext>
            </c:extLst>
          </c:dPt>
          <c:dLbls>
            <c:dLbl>
              <c:idx val="0"/>
              <c:layout>
                <c:manualLayout>
                  <c:x val="-0.22928835287901483"/>
                  <c:y val="-0.19175520313481942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2D4-4726-A62B-447248042F1F}"/>
                </c:ext>
              </c:extLst>
            </c:dLbl>
            <c:dLbl>
              <c:idx val="1"/>
              <c:layout>
                <c:manualLayout>
                  <c:x val="0.19798359715444663"/>
                  <c:y val="0.14809840671324534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D4-4726-A62B-447248042F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1462800</c:v>
                </c:pt>
                <c:pt idx="1">
                  <c:v>629200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D4-4726-A62B-447248042F1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2 Cost: $2,300,000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AvantGarde Md BT" panose="020B06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6C-444A-9E40-4052C3D8F1DE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6C-444A-9E40-4052C3D8F1DE}"/>
              </c:ext>
            </c:extLst>
          </c:dPt>
          <c:dLbls>
            <c:dLbl>
              <c:idx val="0"/>
              <c:layout>
                <c:manualLayout>
                  <c:x val="-0.24592901578013107"/>
                  <c:y val="-0.11194299656204955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6C-444A-9E40-4052C3D8F1DE}"/>
                </c:ext>
              </c:extLst>
            </c:dLbl>
            <c:dLbl>
              <c:idx val="1"/>
              <c:layout>
                <c:manualLayout>
                  <c:x val="0.23958525440723699"/>
                  <c:y val="9.1760378544231261E-2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06C-444A-9E40-4052C3D8F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1462800</c:v>
                </c:pt>
                <c:pt idx="1">
                  <c:v>837200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6C-444A-9E40-4052C3D8F1D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3 Cost: $3,700,000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AvantGarde Md BT" panose="020B06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F7-4689-A39F-C3ADEE9EC1EB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F7-4689-A39F-C3ADEE9EC1EB}"/>
              </c:ext>
            </c:extLst>
          </c:dPt>
          <c:dLbls>
            <c:dLbl>
              <c:idx val="0"/>
              <c:layout>
                <c:manualLayout>
                  <c:x val="-0.24176885005485202"/>
                  <c:y val="5.8540164873756892E-2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F7-4689-A39F-C3ADEE9EC1EB}"/>
                </c:ext>
              </c:extLst>
            </c:dLbl>
            <c:dLbl>
              <c:idx val="1"/>
              <c:layout>
                <c:manualLayout>
                  <c:x val="0.2645462487589112"/>
                  <c:y val="-3.0305349155299248E-2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F7-4689-A39F-C3ADEE9EC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1462800</c:v>
                </c:pt>
                <c:pt idx="1">
                  <c:v>2237200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F7-4689-A39F-C3ADEE9EC1E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1 Cost: $2,000,000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C3-49E7-B60B-9BBC05EA3BE4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9C3-49E7-B60B-9BBC05EA3BE4}"/>
              </c:ext>
            </c:extLst>
          </c:dPt>
          <c:dLbls>
            <c:dLbl>
              <c:idx val="0"/>
              <c:layout>
                <c:manualLayout>
                  <c:x val="-0.22928835287901483"/>
                  <c:y val="-0.19175520313481942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C3-49E7-B60B-9BBC05EA3BE4}"/>
                </c:ext>
              </c:extLst>
            </c:dLbl>
            <c:dLbl>
              <c:idx val="1"/>
              <c:layout>
                <c:manualLayout>
                  <c:x val="0.16470227135221438"/>
                  <c:y val="0.19504676352075703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9C3-49E7-B60B-9BBC05EA3B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1667600</c:v>
                </c:pt>
                <c:pt idx="1">
                  <c:v>424400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C3-49E7-B60B-9BBC05EA3BE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2 Cost: $2,300,000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AvantGarde Md BT" panose="020B06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28-48EC-A38B-45ABB6CEDB00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28-48EC-A38B-45ABB6CEDB00}"/>
              </c:ext>
            </c:extLst>
          </c:dPt>
          <c:dLbls>
            <c:dLbl>
              <c:idx val="0"/>
              <c:layout>
                <c:manualLayout>
                  <c:x val="-0.2875306730329214"/>
                  <c:y val="-0.14480684632730775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28-48EC-A38B-45ABB6CEDB00}"/>
                </c:ext>
              </c:extLst>
            </c:dLbl>
            <c:dLbl>
              <c:idx val="1"/>
              <c:layout>
                <c:manualLayout>
                  <c:x val="0.19798359715444661"/>
                  <c:y val="0.16218291375549887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28-48EC-A38B-45ABB6CEDB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1667600</c:v>
                </c:pt>
                <c:pt idx="1">
                  <c:v>632400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8-48EC-A38B-45ABB6CEDB0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1 Cost: $2,253,000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C3-49E7-B60B-9BBC05EA3B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Sheet1!$D$7</c:f>
              <c:numCache>
                <c:formatCode>"$"#,##0</c:formatCode>
                <c:ptCount val="1"/>
                <c:pt idx="0">
                  <c:v>2092000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C3-49E7-B60B-9BBC05EA3BE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2 Cost: $2,585,000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AvantGarde Md BT" panose="020B06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28-48EC-A38B-45ABB6CEDB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Sheet1!$D$7</c:f>
              <c:numCache>
                <c:formatCode>"$"#,##0</c:formatCode>
                <c:ptCount val="1"/>
                <c:pt idx="0">
                  <c:v>2092000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8-48EC-A38B-45ABB6CEDB0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1 Cost: $2,000,000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C3-49E7-B60B-9BBC05EA3BE4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9C3-49E7-B60B-9BBC05EA3BE4}"/>
              </c:ext>
            </c:extLst>
          </c:dPt>
          <c:dLbls>
            <c:dLbl>
              <c:idx val="0"/>
              <c:layout>
                <c:manualLayout>
                  <c:x val="-0.22928835287901483"/>
                  <c:y val="-0.19175520313481942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C3-49E7-B60B-9BBC05EA3BE4}"/>
                </c:ext>
              </c:extLst>
            </c:dLbl>
            <c:dLbl>
              <c:idx val="1"/>
              <c:layout>
                <c:manualLayout>
                  <c:x val="0.16470227135221438"/>
                  <c:y val="0.19504676352075703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9C3-49E7-B60B-9BBC05EA3B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1667600</c:v>
                </c:pt>
                <c:pt idx="1">
                  <c:v>424400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C3-49E7-B60B-9BBC05EA3BE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vantGarde Md BT" panose="020B0602020202020204" pitchFamily="34" charset="0"/>
                <a:ea typeface="+mn-ea"/>
                <a:cs typeface="+mn-cs"/>
              </a:rPr>
              <a:t>Tier 2 Cost: $2,300,000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1" i="0" u="none" strike="noStrike" kern="1200" cap="all" spc="50" baseline="0" dirty="0">
              <a:solidFill>
                <a:prstClr val="black">
                  <a:lumMod val="65000"/>
                  <a:lumOff val="35000"/>
                </a:prstClr>
              </a:solidFill>
              <a:latin typeface="AvantGarde Md BT" panose="020B06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28-48EC-A38B-45ABB6CEDB00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28-48EC-A38B-45ABB6CEDB00}"/>
              </c:ext>
            </c:extLst>
          </c:dPt>
          <c:dLbls>
            <c:dLbl>
              <c:idx val="0"/>
              <c:layout>
                <c:manualLayout>
                  <c:x val="-0.2875306730329214"/>
                  <c:y val="-0.14480684632730775"/>
                </c:manualLayout>
              </c:layout>
              <c:tx>
                <c:rich>
                  <a:bodyPr/>
                  <a:lstStyle/>
                  <a:p>
                    <a:fld id="{9E8EEC42-FDAE-4D6B-A7A9-FFA41108F2B5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FB86D4B-C0FC-4AD3-84A3-D70B7E6FA34E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28-48EC-A38B-45ABB6CEDB00}"/>
                </c:ext>
              </c:extLst>
            </c:dLbl>
            <c:dLbl>
              <c:idx val="1"/>
              <c:layout>
                <c:manualLayout>
                  <c:x val="0.19798359715444661"/>
                  <c:y val="0.16218291375549887"/>
                </c:manualLayout>
              </c:layout>
              <c:tx>
                <c:rich>
                  <a:bodyPr/>
                  <a:lstStyle/>
                  <a:p>
                    <a:fld id="{8A09AB65-6EE3-4B0A-9FBF-BF2391D6930B}" type="VALUE">
                      <a:rPr lang="en-US"/>
                      <a:pPr/>
                      <a:t>[VALUE]</a:t>
                    </a:fld>
                    <a:endParaRPr lang="en-US" baseline="0"/>
                  </a:p>
                  <a:p>
                    <a:fld id="{5EA5926D-79B0-40AA-813E-96B34725512D}" type="PERCENTAGE">
                      <a:rPr lang="en-US" sz="160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28-48EC-A38B-45ABB6CEDB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End of Period Balance</c:v>
                </c:pt>
                <c:pt idx="1">
                  <c:v>Funding Gap</c:v>
                </c:pt>
              </c:strCache>
            </c:strRef>
          </c:cat>
          <c:val>
            <c:numRef>
              <c:f>Sheet1!$D$8:$D$9</c:f>
              <c:numCache>
                <c:formatCode>"$"#,##0</c:formatCode>
                <c:ptCount val="2"/>
                <c:pt idx="0">
                  <c:v>1667600</c:v>
                </c:pt>
                <c:pt idx="1">
                  <c:v>632400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8-48EC-A38B-45ABB6CEDB0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47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06614"/>
            <a:ext cx="2949178" cy="142314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878171"/>
            <a:ext cx="4629150" cy="433436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29753"/>
            <a:ext cx="2949178" cy="3389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0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78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24727"/>
            <a:ext cx="1971675" cy="51687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24727"/>
            <a:ext cx="5800726" cy="51687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7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6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998176"/>
            <a:ext cx="6858000" cy="212341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203481"/>
            <a:ext cx="6858000" cy="147255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6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20561"/>
            <a:ext cx="7886700" cy="253708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81648"/>
            <a:ext cx="7886700" cy="133419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2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23625"/>
            <a:ext cx="3886200" cy="3869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23625"/>
            <a:ext cx="3886200" cy="3869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2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4725"/>
            <a:ext cx="7886700" cy="11788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495145"/>
            <a:ext cx="3868340" cy="73274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227895"/>
            <a:ext cx="3868340" cy="3276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95145"/>
            <a:ext cx="3887391" cy="73274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27895"/>
            <a:ext cx="3887391" cy="3276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2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2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06614"/>
            <a:ext cx="2949178" cy="142314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878171"/>
            <a:ext cx="4629150" cy="43343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29753"/>
            <a:ext cx="2949178" cy="338984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8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49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24725"/>
            <a:ext cx="7886700" cy="1178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623625"/>
            <a:ext cx="7886700" cy="386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653034"/>
            <a:ext cx="2057400" cy="324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6E09-4FAD-4D8E-A4C9-C3BA1764C45C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653034"/>
            <a:ext cx="3086101" cy="324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653034"/>
            <a:ext cx="2057400" cy="324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D0F34-4BBB-47F9-89EA-FA6A1ACE1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2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4"/>
          <a:stretch/>
        </p:blipFill>
        <p:spPr>
          <a:xfrm>
            <a:off x="0" y="0"/>
            <a:ext cx="9144000" cy="60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9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4"/>
            <a:ext cx="9144000" cy="59167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830349" y="91234"/>
            <a:ext cx="2969701" cy="2492990"/>
          </a:xfrm>
          <a:prstGeom prst="rect">
            <a:avLst/>
          </a:prstGeom>
          <a:solidFill>
            <a:srgbClr val="E79B03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 1</a:t>
            </a: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Celebration Goal</a:t>
            </a: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8,500sf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8653" y="4682359"/>
            <a:ext cx="3704665" cy="26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559677" y="2895014"/>
            <a:ext cx="4611413" cy="26386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4"/>
            <a:ext cx="9144000" cy="59167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58653" y="4682359"/>
            <a:ext cx="3704665" cy="26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30349" y="91234"/>
            <a:ext cx="2969701" cy="2492990"/>
          </a:xfrm>
          <a:prstGeom prst="rect">
            <a:avLst/>
          </a:prstGeom>
          <a:solidFill>
            <a:srgbClr val="119093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 2</a:t>
            </a: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 Goal</a:t>
            </a: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9,600sf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16136" y="2768890"/>
            <a:ext cx="1106347" cy="1913469"/>
            <a:chOff x="1416136" y="2768890"/>
            <a:chExt cx="1106347" cy="191346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10122" y="2768890"/>
              <a:ext cx="612361" cy="48668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416136" y="4074124"/>
              <a:ext cx="680678" cy="6082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01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4"/>
            <a:ext cx="9144000" cy="59167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58653" y="4682359"/>
            <a:ext cx="3704665" cy="26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83288" y="5520559"/>
            <a:ext cx="1316762" cy="26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30348" y="91234"/>
            <a:ext cx="2969701" cy="2462213"/>
          </a:xfrm>
          <a:prstGeom prst="rect">
            <a:avLst/>
          </a:prstGeom>
          <a:solidFill>
            <a:srgbClr val="913F85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 3</a:t>
            </a:r>
          </a:p>
          <a:p>
            <a:r>
              <a:rPr lang="en-US" sz="22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Fr. Andy Victory Goal</a:t>
            </a: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15,400sf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606972" y="2877208"/>
            <a:ext cx="1560788" cy="265649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247" y="0"/>
            <a:ext cx="184731" cy="1568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9600" dirty="0">
              <a:solidFill>
                <a:srgbClr val="00668A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182" y="0"/>
            <a:ext cx="4230873" cy="10618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11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 Rendering</a:t>
            </a:r>
          </a:p>
          <a:p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(Fr. Andy Victory Goal)</a:t>
            </a:r>
          </a:p>
        </p:txBody>
      </p:sp>
    </p:spTree>
    <p:extLst>
      <p:ext uri="{BB962C8B-B14F-4D97-AF65-F5344CB8AC3E}">
        <p14:creationId xmlns:p14="http://schemas.microsoft.com/office/powerpoint/2010/main" val="10228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47"/>
            <a:ext cx="9144000" cy="437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182" y="862647"/>
            <a:ext cx="4230873" cy="10618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11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 Rendering</a:t>
            </a:r>
          </a:p>
          <a:p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(Fr. Andy Victory Goal)</a:t>
            </a:r>
          </a:p>
        </p:txBody>
      </p:sp>
    </p:spTree>
    <p:extLst>
      <p:ext uri="{BB962C8B-B14F-4D97-AF65-F5344CB8AC3E}">
        <p14:creationId xmlns:p14="http://schemas.microsoft.com/office/powerpoint/2010/main" val="18210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2"/>
          <a:stretch/>
        </p:blipFill>
        <p:spPr>
          <a:xfrm>
            <a:off x="3288486" y="171936"/>
            <a:ext cx="5629012" cy="58142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1549519"/>
            <a:ext cx="2675188" cy="2675188"/>
            <a:chOff x="0" y="1549519"/>
            <a:chExt cx="2675188" cy="2675188"/>
          </a:xfrm>
        </p:grpSpPr>
        <p:pic>
          <p:nvPicPr>
            <p:cNvPr id="7" name="Graphic 6" descr="Ta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1549519"/>
              <a:ext cx="2675188" cy="26751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602324">
              <a:off x="1156226" y="2525072"/>
              <a:ext cx="710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bg1"/>
                  </a:solidFill>
                  <a:latin typeface="AvantGarde Md BT" panose="020B0602020202020204" pitchFamily="34" charset="0"/>
                </a:rPr>
                <a:t>$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70182" y="0"/>
            <a:ext cx="2808577" cy="193899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</a:t>
            </a: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Budget</a:t>
            </a:r>
          </a:p>
        </p:txBody>
      </p:sp>
    </p:spTree>
    <p:extLst>
      <p:ext uri="{BB962C8B-B14F-4D97-AF65-F5344CB8AC3E}">
        <p14:creationId xmlns:p14="http://schemas.microsoft.com/office/powerpoint/2010/main" val="3715718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61" y="212462"/>
            <a:ext cx="6694414" cy="56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6493" y="969496"/>
            <a:ext cx="5255158" cy="149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date: Aug 2016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Fund Balance Aug 2019</a:t>
            </a:r>
          </a:p>
          <a:p>
            <a:pPr>
              <a:lnSpc>
                <a:spcPct val="107000"/>
              </a:lnSpc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900" b="1" dirty="0">
              <a:solidFill>
                <a:srgbClr val="00B0F0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5572" y="1647423"/>
            <a:ext cx="4936997" cy="119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$1,462,800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4DDB085-4010-4BAD-95DB-C5988CD596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657742"/>
              </p:ext>
            </p:extLst>
          </p:nvPr>
        </p:nvGraphicFramePr>
        <p:xfrm>
          <a:off x="148088" y="3045481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693616"/>
              </p:ext>
            </p:extLst>
          </p:nvPr>
        </p:nvGraphicFramePr>
        <p:xfrm>
          <a:off x="2951308" y="3052631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53774"/>
              </p:ext>
            </p:extLst>
          </p:nvPr>
        </p:nvGraphicFramePr>
        <p:xfrm>
          <a:off x="5835442" y="3074580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22"/>
          <p:cNvSpPr/>
          <p:nvPr/>
        </p:nvSpPr>
        <p:spPr>
          <a:xfrm>
            <a:off x="1798571" y="5720717"/>
            <a:ext cx="5962494" cy="47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 August 2016 – August 2019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(assumes no additional fundraisers)</a:t>
            </a:r>
          </a:p>
          <a:p>
            <a:pPr>
              <a:lnSpc>
                <a:spcPct val="107000"/>
              </a:lnSpc>
            </a:pPr>
            <a:endParaRPr lang="en-US" sz="900" dirty="0">
              <a:solidFill>
                <a:srgbClr val="00B0F0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0" grpId="0">
        <p:bldAsOne/>
      </p:bldGraphic>
      <p:bldGraphic spid="21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1562768"/>
            <a:ext cx="5486400" cy="47520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Assumptions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Project Cost Inflation: 2.5%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Interest on Funds: 3.0%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Mortgage Interest Rate: 6.0%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Diocese requires 80% funds in bank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construction can start</a:t>
            </a:r>
          </a:p>
          <a:p>
            <a:pPr>
              <a:lnSpc>
                <a:spcPct val="107000"/>
              </a:lnSpc>
            </a:pPr>
            <a:endParaRPr lang="en-US" sz="28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9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Piggy Ba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182" y="3620143"/>
            <a:ext cx="2988214" cy="2988214"/>
          </a:xfrm>
          <a:prstGeom prst="rect">
            <a:avLst/>
          </a:prstGeom>
        </p:spPr>
      </p:pic>
      <p:pic>
        <p:nvPicPr>
          <p:cNvPr id="11" name="Graphic 10" descr="Mone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8331">
            <a:off x="1394835" y="2967815"/>
            <a:ext cx="1600958" cy="15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84797" y="1492048"/>
            <a:ext cx="3399514" cy="3399514"/>
            <a:chOff x="484797" y="1492048"/>
            <a:chExt cx="3399514" cy="3399514"/>
          </a:xfrm>
        </p:grpSpPr>
        <p:pic>
          <p:nvPicPr>
            <p:cNvPr id="15" name="Graphic 14" descr="Ta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484797" y="1492048"/>
              <a:ext cx="3399514" cy="33995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875462" y="2496400"/>
              <a:ext cx="1382934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Requires Additional Funding</a:t>
              </a:r>
            </a:p>
          </p:txBody>
        </p:sp>
      </p:grpSp>
      <p:graphicFrame>
        <p:nvGraphicFramePr>
          <p:cNvPr id="7" name="Chart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003734"/>
              </p:ext>
            </p:extLst>
          </p:nvPr>
        </p:nvGraphicFramePr>
        <p:xfrm>
          <a:off x="3288017" y="3096613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848012"/>
              </p:ext>
            </p:extLst>
          </p:nvPr>
        </p:nvGraphicFramePr>
        <p:xfrm>
          <a:off x="6091237" y="3103763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657600" y="0"/>
            <a:ext cx="5486400" cy="18706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Scenario 1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years fundraising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car fundraiser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Start: Spring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5356" y="5742674"/>
            <a:ext cx="3151280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 August 2016 – August 2019</a:t>
            </a:r>
            <a:endParaRPr lang="en-US" sz="900" dirty="0">
              <a:solidFill>
                <a:srgbClr val="00B0F0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Graphic 18" descr="Piggy Ban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182" y="3620143"/>
            <a:ext cx="2988214" cy="29882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6078" y="4886206"/>
            <a:ext cx="2176422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$1,667,600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7896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498" y="1222159"/>
            <a:ext cx="63478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AvantGarde Bk BT" panose="020B0402020202020204" pitchFamily="34" charset="0"/>
              </a:rPr>
              <a:t>Town Hall Meeting</a:t>
            </a:r>
          </a:p>
          <a:p>
            <a:endParaRPr lang="en-US" sz="1600" dirty="0">
              <a:solidFill>
                <a:prstClr val="white"/>
              </a:solidFill>
              <a:latin typeface="AvantGarde Bk BT" panose="020B0402020202020204" pitchFamily="34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AvantGarde Bk BT" panose="020B0402020202020204" pitchFamily="34" charset="0"/>
              </a:rPr>
              <a:t>Fellowship Hall and Gymnasium Addition</a:t>
            </a:r>
          </a:p>
          <a:p>
            <a:r>
              <a:rPr lang="en-US" sz="5000" dirty="0">
                <a:solidFill>
                  <a:prstClr val="white"/>
                </a:solidFill>
                <a:latin typeface="AvantGarde Bk BT" panose="020B0402020202020204" pitchFamily="34" charset="0"/>
              </a:rPr>
              <a:t>St. Mary Parish</a:t>
            </a:r>
          </a:p>
          <a:p>
            <a:r>
              <a:rPr lang="en-US" sz="1600" dirty="0">
                <a:solidFill>
                  <a:prstClr val="white"/>
                </a:solidFill>
                <a:latin typeface="AvantGarde Bk BT" panose="020B0402020202020204" pitchFamily="34" charset="0"/>
              </a:rPr>
              <a:t>Roman Catholic Diocese of Joliet</a:t>
            </a:r>
          </a:p>
          <a:p>
            <a:r>
              <a:rPr lang="en-US" sz="1600" dirty="0">
                <a:solidFill>
                  <a:prstClr val="white"/>
                </a:solidFill>
                <a:latin typeface="AvantGarde Bk BT" panose="020B0402020202020204" pitchFamily="34" charset="0"/>
              </a:rPr>
              <a:t>Plano, Illinois</a:t>
            </a:r>
          </a:p>
          <a:p>
            <a:endParaRPr lang="en-US" sz="1600" dirty="0">
              <a:solidFill>
                <a:prstClr val="white"/>
              </a:solidFill>
              <a:latin typeface="AvantGarde Bk BT" panose="020B0402020202020204" pitchFamily="34" charset="0"/>
            </a:endParaRPr>
          </a:p>
          <a:p>
            <a:r>
              <a:rPr lang="en-US" sz="1600" dirty="0">
                <a:solidFill>
                  <a:prstClr val="white"/>
                </a:solidFill>
                <a:latin typeface="AvantGarde Bk BT" panose="020B0402020202020204" pitchFamily="34" charset="0"/>
              </a:rPr>
              <a:t>March 23, 2017</a:t>
            </a:r>
          </a:p>
        </p:txBody>
      </p:sp>
    </p:spTree>
    <p:extLst>
      <p:ext uri="{BB962C8B-B14F-4D97-AF65-F5344CB8AC3E}">
        <p14:creationId xmlns:p14="http://schemas.microsoft.com/office/powerpoint/2010/main" val="6734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4797" y="1492048"/>
            <a:ext cx="3399514" cy="3399514"/>
            <a:chOff x="484797" y="1492048"/>
            <a:chExt cx="3399514" cy="3399514"/>
          </a:xfrm>
        </p:grpSpPr>
        <p:pic>
          <p:nvPicPr>
            <p:cNvPr id="15" name="Graphic 14" descr="Ta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484797" y="1492048"/>
              <a:ext cx="3399514" cy="33995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05083" y="2542231"/>
              <a:ext cx="1382934" cy="88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Extend</a:t>
              </a:r>
            </a:p>
            <a:p>
              <a:pPr>
                <a:lnSpc>
                  <a:spcPct val="107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fundraising</a:t>
              </a:r>
            </a:p>
            <a:p>
              <a:pPr>
                <a:lnSpc>
                  <a:spcPct val="107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years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</p:txBody>
      </p:sp>
      <p:graphicFrame>
        <p:nvGraphicFramePr>
          <p:cNvPr id="7" name="Chart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035690"/>
              </p:ext>
            </p:extLst>
          </p:nvPr>
        </p:nvGraphicFramePr>
        <p:xfrm>
          <a:off x="3288017" y="3096613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101504"/>
              </p:ext>
            </p:extLst>
          </p:nvPr>
        </p:nvGraphicFramePr>
        <p:xfrm>
          <a:off x="6064571" y="3096613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657600" y="0"/>
            <a:ext cx="5486400" cy="219996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Scenario 2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years fundraising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car fundraiser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 fundraising 3 years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Delay Construction Start: Spring 2023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5356" y="5742674"/>
            <a:ext cx="3151280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 August 2016 – August 2022</a:t>
            </a:r>
            <a:endParaRPr lang="en-US" sz="900" dirty="0">
              <a:solidFill>
                <a:srgbClr val="00B0F0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Graphic 18" descr="Piggy Ban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182" y="3620143"/>
            <a:ext cx="2988214" cy="29882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6078" y="4886206"/>
            <a:ext cx="2176422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$3,103,000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22931" y="4403911"/>
            <a:ext cx="1382934" cy="36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+$850,000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8864" y="4403911"/>
            <a:ext cx="1382934" cy="36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+$518,000</a:t>
            </a:r>
          </a:p>
        </p:txBody>
      </p:sp>
    </p:spTree>
    <p:extLst>
      <p:ext uri="{BB962C8B-B14F-4D97-AF65-F5344CB8AC3E}">
        <p14:creationId xmlns:p14="http://schemas.microsoft.com/office/powerpoint/2010/main" val="22212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84797" y="1492048"/>
            <a:ext cx="3399514" cy="3399514"/>
            <a:chOff x="484797" y="1492048"/>
            <a:chExt cx="3399514" cy="3399514"/>
          </a:xfrm>
        </p:grpSpPr>
        <p:pic>
          <p:nvPicPr>
            <p:cNvPr id="15" name="Graphic 14" descr="Ta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484797" y="1492048"/>
              <a:ext cx="3399514" cy="33995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81449" y="2492890"/>
              <a:ext cx="1706568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Requires</a:t>
              </a:r>
            </a:p>
            <a:p>
              <a:pPr algn="ctr">
                <a:lnSpc>
                  <a:spcPct val="107000"/>
                </a:lnSpc>
              </a:pPr>
              <a:r>
                <a:rPr lang="en-US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$424 - 632K Mortgage</a:t>
              </a:r>
            </a:p>
          </p:txBody>
        </p:sp>
      </p:grpSp>
      <p:graphicFrame>
        <p:nvGraphicFramePr>
          <p:cNvPr id="7" name="Chart 6">
            <a:extLst/>
          </p:cNvPr>
          <p:cNvGraphicFramePr>
            <a:graphicFrameLocks/>
          </p:cNvGraphicFramePr>
          <p:nvPr/>
        </p:nvGraphicFramePr>
        <p:xfrm>
          <a:off x="3288017" y="3096613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/>
          </p:cNvPr>
          <p:cNvGraphicFramePr>
            <a:graphicFrameLocks/>
          </p:cNvGraphicFramePr>
          <p:nvPr/>
        </p:nvGraphicFramePr>
        <p:xfrm>
          <a:off x="6091237" y="3103763"/>
          <a:ext cx="305276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657600" y="0"/>
            <a:ext cx="5486400" cy="25292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Scenario 3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years fundraising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car fundraiser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 fundraising 3 years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 mortgage for shortfall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Start: Spring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5356" y="5742674"/>
            <a:ext cx="3151280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 August 2016 – August 2019</a:t>
            </a:r>
            <a:endParaRPr lang="en-US" sz="900" dirty="0">
              <a:solidFill>
                <a:srgbClr val="00B0F0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Graphic 18" descr="Piggy Ban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182" y="3620143"/>
            <a:ext cx="2988214" cy="29882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6078" y="4886206"/>
            <a:ext cx="2176422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$1,667,600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4259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Timeline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9243" y="1827858"/>
            <a:ext cx="5295495" cy="3603974"/>
            <a:chOff x="379243" y="1827858"/>
            <a:chExt cx="5295495" cy="3603974"/>
          </a:xfrm>
        </p:grpSpPr>
        <p:cxnSp>
          <p:nvCxnSpPr>
            <p:cNvPr id="44" name="Straight Connector 43"/>
            <p:cNvCxnSpPr>
              <a:cxnSpLocks/>
            </p:cNvCxnSpPr>
            <p:nvPr/>
          </p:nvCxnSpPr>
          <p:spPr>
            <a:xfrm>
              <a:off x="1403544" y="2229162"/>
              <a:ext cx="0" cy="264238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669395" y="2229162"/>
              <a:ext cx="4739334" cy="894139"/>
              <a:chOff x="669395" y="2229162"/>
              <a:chExt cx="4739334" cy="89413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69395" y="2229162"/>
                <a:ext cx="2787738" cy="89413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01496" y="2366600"/>
                <a:ext cx="1382934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Fundraising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Years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163540" y="2229162"/>
                <a:ext cx="1111470" cy="8941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444767" y="2229162"/>
                <a:ext cx="692459" cy="89413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428368" y="2366600"/>
                <a:ext cx="766453" cy="487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Design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6-8 </a:t>
                </a:r>
                <a:r>
                  <a:rPr lang="en-US" sz="1200" dirty="0" err="1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Mos</a:t>
                </a:r>
                <a:endParaRPr lang="en-US" sz="12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159750" y="2366600"/>
                <a:ext cx="1248979" cy="487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Construction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14-16 </a:t>
                </a:r>
                <a:r>
                  <a:rPr lang="en-US" sz="1200" dirty="0" err="1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Mos</a:t>
                </a:r>
                <a:endParaRPr lang="en-US" sz="12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9" name="Straight Connector 38"/>
            <p:cNvCxnSpPr>
              <a:cxnSpLocks/>
            </p:cNvCxnSpPr>
            <p:nvPr/>
          </p:nvCxnSpPr>
          <p:spPr>
            <a:xfrm>
              <a:off x="5259243" y="2232223"/>
              <a:ext cx="0" cy="2642383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</p:cNvCxnSpPr>
            <p:nvPr/>
          </p:nvCxnSpPr>
          <p:spPr>
            <a:xfrm>
              <a:off x="4151914" y="2229161"/>
              <a:ext cx="0" cy="2642383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1012074" y="4882053"/>
              <a:ext cx="782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2017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40997" y="4908612"/>
              <a:ext cx="782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90996" y="4908612"/>
              <a:ext cx="782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Spring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2020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891799" y="4908612"/>
              <a:ext cx="782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2021</a:t>
              </a:r>
            </a:p>
          </p:txBody>
        </p:sp>
        <p:cxnSp>
          <p:nvCxnSpPr>
            <p:cNvPr id="34" name="Straight Connector 33"/>
            <p:cNvCxnSpPr>
              <a:cxnSpLocks/>
            </p:cNvCxnSpPr>
            <p:nvPr/>
          </p:nvCxnSpPr>
          <p:spPr>
            <a:xfrm>
              <a:off x="3432467" y="2237045"/>
              <a:ext cx="0" cy="2642383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 rot="16200000">
              <a:off x="-344518" y="2551619"/>
              <a:ext cx="1706568" cy="259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1100" dirty="0">
                  <a:solidFill>
                    <a:schemeClr val="tx2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Scenario 1/3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1426" y="2990773"/>
            <a:ext cx="8293817" cy="2468229"/>
            <a:chOff x="381426" y="2990773"/>
            <a:chExt cx="8293817" cy="2468229"/>
          </a:xfrm>
        </p:grpSpPr>
        <p:sp>
          <p:nvSpPr>
            <p:cNvPr id="50" name="Rectangle 49"/>
            <p:cNvSpPr/>
            <p:nvPr/>
          </p:nvSpPr>
          <p:spPr>
            <a:xfrm>
              <a:off x="5772647" y="4908612"/>
              <a:ext cx="782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459182" y="4919289"/>
              <a:ext cx="782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Spring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317396" y="4935782"/>
              <a:ext cx="13578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Summer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2024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69395" y="3390560"/>
              <a:ext cx="7452761" cy="900566"/>
              <a:chOff x="669395" y="3390560"/>
              <a:chExt cx="7452761" cy="90056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6876967" y="3396987"/>
                <a:ext cx="1111470" cy="8941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158194" y="3396987"/>
                <a:ext cx="692459" cy="89413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141795" y="3534425"/>
                <a:ext cx="766453" cy="487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Design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6-8 </a:t>
                </a:r>
                <a:r>
                  <a:rPr lang="en-US" sz="1200" dirty="0" err="1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Mos</a:t>
                </a:r>
                <a:endParaRPr lang="en-US" sz="12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873177" y="3534425"/>
                <a:ext cx="1248979" cy="487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Construction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14-16 </a:t>
                </a:r>
                <a:r>
                  <a:rPr lang="en-US" sz="1200" dirty="0" err="1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Mos</a:t>
                </a:r>
                <a:endParaRPr lang="en-US" sz="12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69395" y="3390560"/>
                <a:ext cx="2763072" cy="89413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01496" y="3527993"/>
                <a:ext cx="1382934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Fundraising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Years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445507" y="3393771"/>
                <a:ext cx="2702535" cy="8941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503353" y="3511777"/>
                <a:ext cx="2477931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Additional Fundraising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Years</a:t>
                </a:r>
              </a:p>
            </p:txBody>
          </p:sp>
        </p:grp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6135002" y="3390555"/>
              <a:ext cx="0" cy="1480989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</p:cNvCxnSpPr>
            <p:nvPr/>
          </p:nvCxnSpPr>
          <p:spPr>
            <a:xfrm>
              <a:off x="6850652" y="3390554"/>
              <a:ext cx="0" cy="148099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7996320" y="3389104"/>
              <a:ext cx="0" cy="1546678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16200000">
              <a:off x="-342335" y="3714534"/>
              <a:ext cx="1706568" cy="259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1100" dirty="0">
                  <a:solidFill>
                    <a:schemeClr val="tx2"/>
                  </a:solidFill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Scenario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3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>
            <a:cxnSpLocks/>
          </p:cNvCxnSpPr>
          <p:nvPr/>
        </p:nvCxnSpPr>
        <p:spPr>
          <a:xfrm>
            <a:off x="1403544" y="2229162"/>
            <a:ext cx="0" cy="26423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69395" y="2229162"/>
            <a:ext cx="2787738" cy="8941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496" y="2366600"/>
            <a:ext cx="138293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Years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5316" y="2230768"/>
            <a:ext cx="1111470" cy="894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45251" y="2229162"/>
            <a:ext cx="692459" cy="894139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chemeClr val="accent6">
                <a:lumMod val="5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08319" y="2356905"/>
            <a:ext cx="76645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6-8 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61526" y="2368206"/>
            <a:ext cx="1248979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14-16 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4578475" y="2229162"/>
            <a:ext cx="0" cy="264238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160378" y="3389105"/>
            <a:ext cx="1111470" cy="902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72354" y="3534425"/>
            <a:ext cx="1248979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14-16 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9395" y="3390560"/>
            <a:ext cx="2763072" cy="8941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01496" y="3527993"/>
            <a:ext cx="138293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Years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45507" y="3391543"/>
            <a:ext cx="2702535" cy="8963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503353" y="3511777"/>
            <a:ext cx="2477931" cy="47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Fundraising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Years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182" y="0"/>
            <a:ext cx="2808577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Timeline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 flipH="1">
            <a:off x="7271848" y="3389104"/>
            <a:ext cx="23649" cy="148244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012074" y="4882053"/>
            <a:ext cx="782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040997" y="4908612"/>
            <a:ext cx="782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85812" y="4903168"/>
            <a:ext cx="1609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772647" y="4892043"/>
            <a:ext cx="782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3440350" y="2229162"/>
            <a:ext cx="0" cy="264238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59500" y="3389105"/>
            <a:ext cx="692459" cy="895594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39105" y="3508561"/>
            <a:ext cx="76645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6-8 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6135002" y="3390555"/>
            <a:ext cx="0" cy="148098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486240" y="4892846"/>
            <a:ext cx="1600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 Fall/Winter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41" name="Rectangle 40"/>
          <p:cNvSpPr/>
          <p:nvPr/>
        </p:nvSpPr>
        <p:spPr>
          <a:xfrm rot="16200000">
            <a:off x="-344518" y="2551619"/>
            <a:ext cx="1706568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100" dirty="0">
                <a:solidFill>
                  <a:schemeClr val="tx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Scenario 1/3</a:t>
            </a:r>
          </a:p>
        </p:txBody>
      </p:sp>
      <p:sp>
        <p:nvSpPr>
          <p:cNvPr id="43" name="Rectangle 42"/>
          <p:cNvSpPr/>
          <p:nvPr/>
        </p:nvSpPr>
        <p:spPr>
          <a:xfrm rot="16200000">
            <a:off x="-342335" y="3714534"/>
            <a:ext cx="1706568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100" dirty="0">
                <a:solidFill>
                  <a:schemeClr val="tx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Scenario 2</a:t>
            </a:r>
          </a:p>
        </p:txBody>
      </p:sp>
    </p:spTree>
    <p:extLst>
      <p:ext uri="{BB962C8B-B14F-4D97-AF65-F5344CB8AC3E}">
        <p14:creationId xmlns:p14="http://schemas.microsoft.com/office/powerpoint/2010/main" val="42423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4"/>
          <a:stretch/>
        </p:blipFill>
        <p:spPr>
          <a:xfrm>
            <a:off x="0" y="0"/>
            <a:ext cx="9144000" cy="6099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479" y="0"/>
            <a:ext cx="2808577" cy="147732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42315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3" r="8784"/>
          <a:stretch/>
        </p:blipFill>
        <p:spPr>
          <a:xfrm>
            <a:off x="5457169" y="117446"/>
            <a:ext cx="3533206" cy="22654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39669" y="2132156"/>
            <a:ext cx="3556081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Souls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Space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School</a:t>
            </a:r>
          </a:p>
          <a:p>
            <a:pPr algn="just">
              <a:spcAft>
                <a:spcPts val="800"/>
              </a:spcAft>
            </a:pPr>
            <a:endParaRPr lang="en-US" sz="1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800"/>
              </a:spcAft>
              <a:buAutoNum type="arabicParenR"/>
            </a:pPr>
            <a:endParaRPr lang="en-US" sz="1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1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800"/>
              </a:spcAft>
              <a:buAutoNum type="arabicParenR"/>
            </a:pPr>
            <a:endParaRPr lang="en-US" sz="1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182" y="0"/>
            <a:ext cx="2808577" cy="249299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Fr. Andy’s</a:t>
            </a: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Pastoral</a:t>
            </a: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</a:t>
            </a:r>
          </a:p>
        </p:txBody>
      </p:sp>
    </p:spTree>
    <p:extLst>
      <p:ext uri="{BB962C8B-B14F-4D97-AF65-F5344CB8AC3E}">
        <p14:creationId xmlns:p14="http://schemas.microsoft.com/office/powerpoint/2010/main" val="18330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95" y="3215621"/>
            <a:ext cx="2760424" cy="276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4"/>
          <a:stretch/>
        </p:blipFill>
        <p:spPr>
          <a:xfrm>
            <a:off x="270180" y="4269288"/>
            <a:ext cx="2808577" cy="182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9" t="3948" r="2793" b="4509"/>
          <a:stretch/>
        </p:blipFill>
        <p:spPr>
          <a:xfrm>
            <a:off x="270181" y="2012704"/>
            <a:ext cx="2808577" cy="21828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76493" y="969496"/>
            <a:ext cx="5524226" cy="2084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Fellowship Hall / Meeting Space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Gymnasium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Administrative Offices</a:t>
            </a:r>
          </a:p>
          <a:p>
            <a:pPr marL="228600" indent="-2286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Parking</a:t>
            </a:r>
          </a:p>
          <a:p>
            <a:pPr>
              <a:lnSpc>
                <a:spcPct val="107000"/>
              </a:lnSpc>
            </a:pPr>
            <a:endParaRPr lang="en-US" sz="900" b="1" dirty="0">
              <a:solidFill>
                <a:srgbClr val="00B0F0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182" y="0"/>
            <a:ext cx="2808577" cy="193899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</a:t>
            </a: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Needs</a:t>
            </a:r>
          </a:p>
        </p:txBody>
      </p:sp>
    </p:spTree>
    <p:extLst>
      <p:ext uri="{BB962C8B-B14F-4D97-AF65-F5344CB8AC3E}">
        <p14:creationId xmlns:p14="http://schemas.microsoft.com/office/powerpoint/2010/main" val="33305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0911" y="338523"/>
            <a:ext cx="3280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AvantGarde Bk BT" panose="020B0402020202020204" pitchFamily="34" charset="0"/>
              </a:rPr>
              <a:t>St. Mary Parish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39626" y="1883601"/>
            <a:ext cx="1969339" cy="56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Fr. Andy Davy, MIC</a:t>
            </a:r>
          </a:p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Pastor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81845" y="3170442"/>
            <a:ext cx="1898181" cy="56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Anita Eversole</a:t>
            </a:r>
          </a:p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Business Manager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81845" y="1883601"/>
            <a:ext cx="1502614" cy="56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Joe </a:t>
            </a:r>
            <a:r>
              <a:rPr lang="en-US" alt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Scarpino</a:t>
            </a:r>
            <a:endParaRPr lang="en-US" altLang="en-U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School Principal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81845" y="4608282"/>
            <a:ext cx="2216989" cy="78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Rick Hanna</a:t>
            </a:r>
          </a:p>
          <a:p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Parish Council Chair,</a:t>
            </a:r>
          </a:p>
          <a:p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Finance Council Member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 b="21604"/>
          <a:stretch/>
        </p:blipFill>
        <p:spPr>
          <a:xfrm>
            <a:off x="5193480" y="1325249"/>
            <a:ext cx="1019177" cy="1135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18516"/>
          <a:stretch/>
        </p:blipFill>
        <p:spPr>
          <a:xfrm>
            <a:off x="1027614" y="1325250"/>
            <a:ext cx="1095375" cy="1135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2913"/>
          <a:stretch/>
        </p:blipFill>
        <p:spPr>
          <a:xfrm>
            <a:off x="5155919" y="2801603"/>
            <a:ext cx="1095375" cy="1158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15"/>
          <a:stretch/>
        </p:blipFill>
        <p:spPr>
          <a:xfrm>
            <a:off x="5117818" y="4273996"/>
            <a:ext cx="1133476" cy="1115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8148"/>
          <a:stretch/>
        </p:blipFill>
        <p:spPr>
          <a:xfrm>
            <a:off x="1027613" y="4273996"/>
            <a:ext cx="1095375" cy="1131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/>
          <a:stretch/>
        </p:blipFill>
        <p:spPr>
          <a:xfrm>
            <a:off x="1027613" y="2801603"/>
            <a:ext cx="1117039" cy="1131997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39625" y="3148889"/>
            <a:ext cx="2991659" cy="78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Omar &amp; Rosa Espinosa</a:t>
            </a:r>
          </a:p>
          <a:p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Capital Campaign</a:t>
            </a:r>
          </a:p>
          <a:p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Chairpersons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239625" y="4608282"/>
            <a:ext cx="2455117" cy="78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Ken &amp; Carole Nagel</a:t>
            </a:r>
          </a:p>
          <a:p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Capital Campaign</a:t>
            </a:r>
          </a:p>
          <a:p>
            <a:r>
              <a:rPr lang="en-US" alt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Honorary Chairpersons</a:t>
            </a:r>
          </a:p>
        </p:txBody>
      </p:sp>
    </p:spTree>
    <p:extLst>
      <p:ext uri="{BB962C8B-B14F-4D97-AF65-F5344CB8AC3E}">
        <p14:creationId xmlns:p14="http://schemas.microsoft.com/office/powerpoint/2010/main" val="31182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/>
          <a:stretch/>
        </p:blipFill>
        <p:spPr>
          <a:xfrm>
            <a:off x="2540899" y="520962"/>
            <a:ext cx="6010680" cy="3550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6" y="973458"/>
            <a:ext cx="1207310" cy="1207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44" y="3308973"/>
            <a:ext cx="1786470" cy="179404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03925" y="5094787"/>
            <a:ext cx="2781130" cy="6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3" tIns="21286" rIns="42573" bIns="21286">
            <a:spAutoFit/>
          </a:bodyPr>
          <a:lstStyle>
            <a:lvl1pPr defTabSz="7205663"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5663"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5663"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5663"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5663"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5663" eaLnBrk="0" fontAlgn="base" hangingPunct="0">
              <a:spcBef>
                <a:spcPct val="0"/>
              </a:spcBef>
              <a:spcAft>
                <a:spcPct val="0"/>
              </a:spcAft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5663" eaLnBrk="0" fontAlgn="base" hangingPunct="0">
              <a:spcBef>
                <a:spcPct val="0"/>
              </a:spcBef>
              <a:spcAft>
                <a:spcPct val="0"/>
              </a:spcAft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5663" eaLnBrk="0" fontAlgn="base" hangingPunct="0">
              <a:spcBef>
                <a:spcPct val="0"/>
              </a:spcBef>
              <a:spcAft>
                <a:spcPct val="0"/>
              </a:spcAft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5663" eaLnBrk="0" fontAlgn="base" hangingPunct="0">
              <a:spcBef>
                <a:spcPct val="0"/>
              </a:spcBef>
              <a:spcAft>
                <a:spcPct val="0"/>
              </a:spcAft>
              <a:tabLst>
                <a:tab pos="14524038" algn="l"/>
                <a:tab pos="18156238" algn="l"/>
                <a:tab pos="19972338" algn="l"/>
                <a:tab pos="26725563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Jacob Been, AIA,</a:t>
            </a:r>
          </a:p>
          <a:p>
            <a:pPr eaLnBrk="1" hangingPunct="1"/>
            <a:r>
              <a:rPr lang="en-US" alt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LEED AP BD + C</a:t>
            </a:r>
          </a:p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Senior Architect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026228" y="5082227"/>
            <a:ext cx="2483022" cy="59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579" tIns="21289" rIns="42579" bIns="21289">
            <a:spAutoFit/>
          </a:bodyPr>
          <a:lstStyle>
            <a:lvl1pPr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207250"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207250" eaLnBrk="0" fontAlgn="base" hangingPunct="0">
              <a:spcBef>
                <a:spcPct val="0"/>
              </a:spcBef>
              <a:spcAft>
                <a:spcPct val="0"/>
              </a:spcAft>
              <a:tabLst>
                <a:tab pos="14527213" algn="l"/>
                <a:tab pos="18159413" algn="l"/>
                <a:tab pos="19975513" algn="l"/>
                <a:tab pos="26730325" algn="l"/>
              </a:tabLst>
              <a:defRPr sz="6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Clifford A. Bender, AIA </a:t>
            </a:r>
          </a:p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Principal In Charge</a:t>
            </a:r>
          </a:p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Director of Architecture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75" y="3308973"/>
            <a:ext cx="1773254" cy="17732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3300" y="2180768"/>
            <a:ext cx="184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vantGarde Bk BT" panose="020B0402020202020204" pitchFamily="34" charset="0"/>
              </a:rPr>
              <a:t>Architects</a:t>
            </a:r>
          </a:p>
          <a:p>
            <a:r>
              <a:rPr lang="en-US" dirty="0">
                <a:solidFill>
                  <a:prstClr val="white"/>
                </a:solidFill>
                <a:latin typeface="AvantGarde Bk BT" panose="020B0402020202020204" pitchFamily="34" charset="0"/>
              </a:rPr>
              <a:t>Planners</a:t>
            </a:r>
          </a:p>
        </p:txBody>
      </p:sp>
    </p:spTree>
    <p:extLst>
      <p:ext uri="{BB962C8B-B14F-4D97-AF65-F5344CB8AC3E}">
        <p14:creationId xmlns:p14="http://schemas.microsoft.com/office/powerpoint/2010/main" val="15244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0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b="1151"/>
          <a:stretch/>
        </p:blipFill>
        <p:spPr>
          <a:xfrm>
            <a:off x="3271706" y="860439"/>
            <a:ext cx="5702366" cy="5115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182" y="0"/>
            <a:ext cx="2808577" cy="193899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</a:t>
            </a: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 Plan</a:t>
            </a:r>
          </a:p>
        </p:txBody>
      </p:sp>
    </p:spTree>
    <p:extLst>
      <p:ext uri="{BB962C8B-B14F-4D97-AF65-F5344CB8AC3E}">
        <p14:creationId xmlns:p14="http://schemas.microsoft.com/office/powerpoint/2010/main" val="18062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>
          <a:xfrm>
            <a:off x="3543918" y="427591"/>
            <a:ext cx="4098452" cy="5192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182" y="0"/>
            <a:ext cx="2808577" cy="150810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AvantGarde Bk BT" panose="020B04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antGarde Bk BT" panose="020B04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28439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5" y="0"/>
            <a:ext cx="7849590" cy="60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3734</TotalTime>
  <Words>480</Words>
  <Application>Microsoft Office PowerPoint</Application>
  <PresentationFormat>Custom</PresentationFormat>
  <Paragraphs>249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Narrow</vt:lpstr>
      <vt:lpstr>Arial Rounded MT Bold</vt:lpstr>
      <vt:lpstr>AvantGarde Bk BT</vt:lpstr>
      <vt:lpstr>AvantGarde Md BT</vt:lpstr>
      <vt:lpstr>Calibri</vt:lpstr>
      <vt:lpstr>Calibri Light</vt:lpstr>
      <vt:lpstr>Times New Roman</vt:lpstr>
      <vt:lpstr>Wingdings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Cronin</dc:creator>
  <cp:lastModifiedBy>Jacob Been</cp:lastModifiedBy>
  <cp:revision>233</cp:revision>
  <cp:lastPrinted>2016-01-28T22:10:09Z</cp:lastPrinted>
  <dcterms:created xsi:type="dcterms:W3CDTF">2016-01-07T14:26:26Z</dcterms:created>
  <dcterms:modified xsi:type="dcterms:W3CDTF">2017-03-29T14:26:53Z</dcterms:modified>
</cp:coreProperties>
</file>